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9" r:id="rId4"/>
    <p:sldId id="288" r:id="rId5"/>
    <p:sldId id="258" r:id="rId6"/>
    <p:sldId id="259" r:id="rId7"/>
    <p:sldId id="287" r:id="rId8"/>
    <p:sldId id="260" r:id="rId9"/>
    <p:sldId id="274" r:id="rId10"/>
    <p:sldId id="273" r:id="rId11"/>
    <p:sldId id="265" r:id="rId12"/>
    <p:sldId id="280" r:id="rId13"/>
    <p:sldId id="278" r:id="rId14"/>
    <p:sldId id="281" r:id="rId15"/>
    <p:sldId id="283" r:id="rId16"/>
    <p:sldId id="285" r:id="rId17"/>
    <p:sldId id="286" r:id="rId18"/>
    <p:sldId id="289" r:id="rId19"/>
    <p:sldId id="291" r:id="rId20"/>
    <p:sldId id="293" r:id="rId21"/>
    <p:sldId id="294" r:id="rId22"/>
    <p:sldId id="26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48D908-F415-4719-A902-54A2D7B358D6}" type="datetimeFigureOut">
              <a:rPr lang="pt-BR" smtClean="0"/>
              <a:t>05/05/2025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0A66D-F31C-4C47-80C8-A6DAE54AB9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4296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92CABE6-BF5C-46E1-9101-70BD5056BBE5}" type="datetime1">
              <a:rPr lang="en-US" smtClean="0"/>
              <a:t>5/5/2025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D800D-2EF9-4F1B-994F-63F63C3EF15C}" type="datetime1">
              <a:rPr lang="en-US" smtClean="0"/>
              <a:t>5/5/2025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33762-DB3C-40B5-8CA5-792912AE85CA}" type="datetime1">
              <a:rPr lang="en-US" smtClean="0"/>
              <a:t>5/5/2025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1FC54-6042-4C6E-A769-D7FCA3A947C3}" type="datetime1">
              <a:rPr lang="en-US" smtClean="0"/>
              <a:t>5/5/2025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CA291-3068-49B6-B611-6DC9744EA3CD}" type="datetime1">
              <a:rPr lang="en-US" smtClean="0"/>
              <a:t>5/5/2025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E5505-F035-47CB-8F26-46F1E38C72F1}" type="datetime1">
              <a:rPr lang="en-US" smtClean="0"/>
              <a:t>5/5/2025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7AA20-229C-48B1-B20F-AC4477A8BEF3}" type="datetime1">
              <a:rPr lang="en-US" smtClean="0"/>
              <a:t>5/5/2025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4AB4E-D568-46B1-B077-5BDD630F9F6F}" type="datetime1">
              <a:rPr lang="en-US" smtClean="0"/>
              <a:t>5/5/2025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97A84-EC65-4782-9D02-8CA24C555E65}" type="datetime1">
              <a:rPr lang="en-US" smtClean="0"/>
              <a:t>5/5/2025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7ED98-BB4E-43D9-AD81-0208F379383A}" type="datetime1">
              <a:rPr lang="en-US" smtClean="0"/>
              <a:t>5/5/2025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9A38E-5DE7-4876-9D8C-93E167C76AE9}" type="datetime1">
              <a:rPr lang="en-US" smtClean="0"/>
              <a:t>5/5/2025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7C171-9952-4630-8D9F-4C8445CF5D53}" type="datetime1">
              <a:rPr lang="en-US" smtClean="0"/>
              <a:t>5/5/2025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73C9-4DC7-49A1-85B2-4AF11C81325D}" type="datetime1">
              <a:rPr lang="en-US" smtClean="0"/>
              <a:t>5/5/2025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9EFA-3EE3-467A-B29E-1C300EDA1F76}" type="datetime1">
              <a:rPr lang="en-US" smtClean="0"/>
              <a:t>5/5/2025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9B888-3EA3-407D-89F2-39B997FD2475}" type="datetime1">
              <a:rPr lang="en-US" smtClean="0"/>
              <a:t>5/5/2025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D91AC-1D99-43CA-A6AE-577CC92A04E8}" type="datetime1">
              <a:rPr lang="en-US" smtClean="0"/>
              <a:t>5/5/2025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1F304-E2A2-417C-82EE-7BE5E0B7DFB1}" type="datetime1">
              <a:rPr lang="en-US" smtClean="0"/>
              <a:t>5/5/2025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5C20EA-AE74-4C84-8604-AFF97DAE3D7F}" type="datetime1">
              <a:rPr lang="en-US" smtClean="0"/>
              <a:t>5/5/2025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27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ultralytics.com/pt/datasets/classify/mnist/#extended-mnist-emnist" TargetMode="Externa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eksforgeeks.org/tanh-vs-sigmoid-vs-relu/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tude.com/comparison-of-sigmoid-tanh-and-relu-activation-function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CBA08D-D112-E2AA-6BBB-74A682DCB0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b="0" i="0" dirty="0">
                <a:effectLst/>
                <a:latin typeface="Lato Extended"/>
              </a:rPr>
              <a:t>Projeto 1 — Classificação de Dígitos com Redes Neurais Artificiais (RNA) no MNIST</a:t>
            </a:r>
            <a:br>
              <a:rPr lang="pt-BR" b="0" i="0" dirty="0">
                <a:effectLst/>
                <a:latin typeface="Lato Extended"/>
              </a:rPr>
            </a:b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917C82E-873D-6552-EB12-2DCE0E1D48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ALUNO: ADRIANO PEDRO COUTO DOS SANTOS</a:t>
            </a:r>
          </a:p>
          <a:p>
            <a:r>
              <a:rPr lang="pt-BR" dirty="0"/>
              <a:t>TEMA: FUNÇÃO DE ATIVAÇÃO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E4AAD7C-E48C-890E-106A-A6D659A67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023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81B2C-D3F2-E143-7EF3-CB06858ED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5658EE-FF60-83E5-CF3E-1BD026732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7D761D2-36B9-F2E9-90EA-C2FD990E7981}"/>
              </a:ext>
            </a:extLst>
          </p:cNvPr>
          <p:cNvSpPr txBox="1"/>
          <p:nvPr/>
        </p:nvSpPr>
        <p:spPr>
          <a:xfrm>
            <a:off x="658268" y="1697239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SIGMOIDE:</a:t>
            </a:r>
          </a:p>
        </p:txBody>
      </p:sp>
      <p:pic>
        <p:nvPicPr>
          <p:cNvPr id="7" name="Picture 14">
            <a:extLst>
              <a:ext uri="{FF2B5EF4-FFF2-40B4-BE49-F238E27FC236}">
                <a16:creationId xmlns:a16="http://schemas.microsoft.com/office/drawing/2014/main" id="{5DBF5E4F-D329-54DA-2101-EDA507C33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741" y="4727921"/>
            <a:ext cx="3221325" cy="207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>
            <a:extLst>
              <a:ext uri="{FF2B5EF4-FFF2-40B4-BE49-F238E27FC236}">
                <a16:creationId xmlns:a16="http://schemas.microsoft.com/office/drawing/2014/main" id="{5AA824A8-3D0C-AB76-592A-822A36DE1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551" y="4727920"/>
            <a:ext cx="2642994" cy="207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8">
            <a:extLst>
              <a:ext uri="{FF2B5EF4-FFF2-40B4-BE49-F238E27FC236}">
                <a16:creationId xmlns:a16="http://schemas.microsoft.com/office/drawing/2014/main" id="{7EE424D7-A9D9-8CEA-00A7-FF41B7FF7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604" y="4727921"/>
            <a:ext cx="2616330" cy="207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73567B93-C767-309E-940D-CAC3F8A34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372" y="1972590"/>
            <a:ext cx="6608793" cy="115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409C6C1F-D632-FE04-76CB-3D1EDD39C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372" y="3165584"/>
            <a:ext cx="6608793" cy="115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DA40B3F-5545-65A3-15C0-73BB4C356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6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9D315-AFAF-166F-7352-24DD35D1B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4DF769-8AA1-1DD8-DD5A-00C580A28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1185D1F-8C15-16F7-915E-15225D4A60E0}"/>
              </a:ext>
            </a:extLst>
          </p:cNvPr>
          <p:cNvSpPr txBox="1"/>
          <p:nvPr/>
        </p:nvSpPr>
        <p:spPr>
          <a:xfrm>
            <a:off x="658268" y="1647246"/>
            <a:ext cx="105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TANH: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A8B38F65-D371-1BF6-A767-D5F1A14E5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426" y="4500935"/>
            <a:ext cx="3327747" cy="214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090A58B2-5AED-70CD-F3CA-37953C91A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014" y="4500935"/>
            <a:ext cx="2730309" cy="214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83F783FF-E1B7-0834-1AD7-056BA22B6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827" y="4500935"/>
            <a:ext cx="2702765" cy="214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9E72F4C-D780-AF08-AFB4-66744E3BF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621" y="1647246"/>
            <a:ext cx="7349392" cy="1283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00383D5-F787-23E2-2706-25006D5B7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621" y="2955627"/>
            <a:ext cx="7349392" cy="1283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2A85D25F-EE90-44DB-8270-AE5A78412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314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81B2C-D3F2-E143-7EF3-CB06858ED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5658EE-FF60-83E5-CF3E-1BD026732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223AC2F-F3B8-007B-BC60-9AE992CBC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798" y="3926149"/>
            <a:ext cx="5502404" cy="283164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7CBCB4D-5F88-CD41-AC19-178C49251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19" y="2271997"/>
            <a:ext cx="9857642" cy="130066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2CFEBAB-AA56-147A-0A3C-95B58B8ECCE8}"/>
              </a:ext>
            </a:extLst>
          </p:cNvPr>
          <p:cNvSpPr txBox="1"/>
          <p:nvPr/>
        </p:nvSpPr>
        <p:spPr>
          <a:xfrm>
            <a:off x="1038876" y="1765764"/>
            <a:ext cx="1914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Experimento 2: 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6141396-966A-66C2-B4D4-0E40ADC0525E}"/>
              </a:ext>
            </a:extLst>
          </p:cNvPr>
          <p:cNvSpPr/>
          <p:nvPr/>
        </p:nvSpPr>
        <p:spPr>
          <a:xfrm>
            <a:off x="2627790" y="2849732"/>
            <a:ext cx="717008" cy="7229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05FF96B-D30E-2939-2048-091FE6C4DC00}"/>
              </a:ext>
            </a:extLst>
          </p:cNvPr>
          <p:cNvSpPr/>
          <p:nvPr/>
        </p:nvSpPr>
        <p:spPr>
          <a:xfrm>
            <a:off x="7103615" y="2849732"/>
            <a:ext cx="3623346" cy="7229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5D373B7-4AAA-D5D1-5C05-A3EA3C8ED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39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81B2C-D3F2-E143-7EF3-CB06858ED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5658EE-FF60-83E5-CF3E-1BD026732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401602C-B42C-7FD7-AC66-096A14C4FD71}"/>
              </a:ext>
            </a:extLst>
          </p:cNvPr>
          <p:cNvSpPr txBox="1"/>
          <p:nvPr/>
        </p:nvSpPr>
        <p:spPr>
          <a:xfrm>
            <a:off x="658268" y="1647246"/>
            <a:ext cx="966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RELU: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403A0B-EB10-0748-D8F3-D606A3EDA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797" y="4575529"/>
            <a:ext cx="3198764" cy="206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070AF1-F262-77CA-41E2-DF3A214E4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262" y="4575529"/>
            <a:ext cx="2598007" cy="206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41D095B-8F01-FF86-16C4-0C509D451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400" y="4575529"/>
            <a:ext cx="2624482" cy="206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F974BEE-23E8-81C7-1E30-AC20EF616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086" y="1795247"/>
            <a:ext cx="7491433" cy="130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827879A-28CA-945C-C66D-E61169633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161" y="3100643"/>
            <a:ext cx="7491433" cy="130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CD24A8A-6A61-FFEC-992C-83458D4BC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738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81B2C-D3F2-E143-7EF3-CB06858ED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5658EE-FF60-83E5-CF3E-1BD026732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7D761D2-36B9-F2E9-90EA-C2FD990E7981}"/>
              </a:ext>
            </a:extLst>
          </p:cNvPr>
          <p:cNvSpPr txBox="1"/>
          <p:nvPr/>
        </p:nvSpPr>
        <p:spPr>
          <a:xfrm>
            <a:off x="658268" y="1697239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SIGMOIDE: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3974E574-EF8D-295A-C325-E913FB0F3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372" y="4391581"/>
            <a:ext cx="3569865" cy="230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FD686239-0696-14B8-5FD0-8244639E6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809" y="4391581"/>
            <a:ext cx="2928959" cy="230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809F887C-EE0B-61D9-6A29-49515596B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90" y="4391580"/>
            <a:ext cx="2928959" cy="230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6EFF237B-0CB8-FA0E-D128-6D8FFC572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176" y="1808662"/>
            <a:ext cx="6885320" cy="120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5EC56019-4B5C-107B-99AE-F3323B583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176" y="3010903"/>
            <a:ext cx="6885320" cy="120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19CEB14-DF8A-EFEC-021A-846353051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586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81B2C-D3F2-E143-7EF3-CB06858ED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5658EE-FF60-83E5-CF3E-1BD026732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7D761D2-36B9-F2E9-90EA-C2FD990E7981}"/>
              </a:ext>
            </a:extLst>
          </p:cNvPr>
          <p:cNvSpPr txBox="1"/>
          <p:nvPr/>
        </p:nvSpPr>
        <p:spPr>
          <a:xfrm>
            <a:off x="658268" y="1697239"/>
            <a:ext cx="105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TANH: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EBE4E832-4315-7341-3296-E59BEBFE4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082" y="4509920"/>
            <a:ext cx="3577893" cy="230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1B369A32-0788-AF01-7452-6DC1B391D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103" y="4509920"/>
            <a:ext cx="2905933" cy="2309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7552D637-DEF1-43ED-101B-03B95883C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13" y="4510794"/>
            <a:ext cx="2935548" cy="2309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87CB673-5F49-82C8-E35E-8F9C0049C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093" y="1770416"/>
            <a:ext cx="7415814" cy="129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F9924A87-9BC1-45F3-7770-1B9A47C65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093" y="3060010"/>
            <a:ext cx="7415814" cy="129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6894BCF-D392-830E-4692-B3DB195F0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0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81B2C-D3F2-E143-7EF3-CB06858ED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5658EE-FF60-83E5-CF3E-1BD026732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947EC71-BEF0-133B-3240-A4FE376C4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901" y="2235046"/>
            <a:ext cx="9560796" cy="143854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A6D620C-B0B1-ACD4-A194-5E78780F0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366" y="4173688"/>
            <a:ext cx="4876220" cy="250709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8AD10FD-A1B7-7C5A-071F-6BD75F39E63A}"/>
              </a:ext>
            </a:extLst>
          </p:cNvPr>
          <p:cNvSpPr txBox="1"/>
          <p:nvPr/>
        </p:nvSpPr>
        <p:spPr>
          <a:xfrm>
            <a:off x="1038876" y="1765764"/>
            <a:ext cx="1914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Experimento 3: 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20F3A6D-1221-0B7D-0131-3752AEFC4403}"/>
              </a:ext>
            </a:extLst>
          </p:cNvPr>
          <p:cNvSpPr/>
          <p:nvPr/>
        </p:nvSpPr>
        <p:spPr>
          <a:xfrm>
            <a:off x="3639845" y="2988472"/>
            <a:ext cx="717008" cy="685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AC29FE7-337E-6AE9-259A-D6B5E5C02F87}"/>
              </a:ext>
            </a:extLst>
          </p:cNvPr>
          <p:cNvSpPr/>
          <p:nvPr/>
        </p:nvSpPr>
        <p:spPr>
          <a:xfrm>
            <a:off x="6872794" y="2988472"/>
            <a:ext cx="3580269" cy="685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DE85356-EAB5-584B-1574-125FFF838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555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81B2C-D3F2-E143-7EF3-CB06858ED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1C451F0-45A5-C846-61C7-4B51BEC9B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283" y="2406524"/>
            <a:ext cx="10211726" cy="133044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E5658EE-FF60-83E5-CF3E-1BD026732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8AD10FD-A1B7-7C5A-071F-6BD75F39E63A}"/>
              </a:ext>
            </a:extLst>
          </p:cNvPr>
          <p:cNvSpPr txBox="1"/>
          <p:nvPr/>
        </p:nvSpPr>
        <p:spPr>
          <a:xfrm>
            <a:off x="1038876" y="1765764"/>
            <a:ext cx="1914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Experimento 4: 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20F3A6D-1221-0B7D-0131-3752AEFC4403}"/>
              </a:ext>
            </a:extLst>
          </p:cNvPr>
          <p:cNvSpPr/>
          <p:nvPr/>
        </p:nvSpPr>
        <p:spPr>
          <a:xfrm>
            <a:off x="3205277" y="3051846"/>
            <a:ext cx="2113929" cy="685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AC29FE7-337E-6AE9-259A-D6B5E5C02F87}"/>
              </a:ext>
            </a:extLst>
          </p:cNvPr>
          <p:cNvSpPr/>
          <p:nvPr/>
        </p:nvSpPr>
        <p:spPr>
          <a:xfrm>
            <a:off x="7823408" y="3051846"/>
            <a:ext cx="3719601" cy="685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36E756-74E2-6C53-20F0-24331E915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013" y="3881969"/>
            <a:ext cx="5206798" cy="2674447"/>
          </a:xfrm>
          <a:prstGeom prst="rect">
            <a:avLst/>
          </a:prstGeom>
        </p:spPr>
      </p:pic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C9FAA3F-1F20-B93F-C82A-9470FABD6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030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81B2C-D3F2-E143-7EF3-CB06858ED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5658EE-FF60-83E5-CF3E-1BD026732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401602C-B42C-7FD7-AC66-096A14C4FD71}"/>
              </a:ext>
            </a:extLst>
          </p:cNvPr>
          <p:cNvSpPr txBox="1"/>
          <p:nvPr/>
        </p:nvSpPr>
        <p:spPr>
          <a:xfrm>
            <a:off x="658268" y="1647246"/>
            <a:ext cx="966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RELU: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D1CD05-8D05-A477-9435-16F5ABC76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029" y="1701492"/>
            <a:ext cx="6755907" cy="117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1B92360-9439-2422-AD88-D6063103A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029" y="3100636"/>
            <a:ext cx="6755907" cy="117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FE82AD5F-D7A4-B9D2-47C3-3385CB13B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168" y="4499780"/>
            <a:ext cx="3378881" cy="218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2B031729-3F06-A2CB-8B76-40DEAD5B7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941" y="4499780"/>
            <a:ext cx="2772263" cy="218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0C527F6D-64FC-CDEF-2D7E-5937CB507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595" y="4499780"/>
            <a:ext cx="2744296" cy="218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1F75CCFE-1DA8-7580-CDCF-93AAD17CE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666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81B2C-D3F2-E143-7EF3-CB06858ED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5658EE-FF60-83E5-CF3E-1BD026732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7D761D2-36B9-F2E9-90EA-C2FD990E7981}"/>
              </a:ext>
            </a:extLst>
          </p:cNvPr>
          <p:cNvSpPr txBox="1"/>
          <p:nvPr/>
        </p:nvSpPr>
        <p:spPr>
          <a:xfrm>
            <a:off x="658268" y="1697239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SIGMOIDE: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8603D5-AB25-42C3-EC4D-E592B67F9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949" y="1733141"/>
            <a:ext cx="8043169" cy="140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0ECAE74-BC02-5DC6-013E-7E098AE5B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949" y="3090129"/>
            <a:ext cx="8043169" cy="140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EB0DF163-DAA3-5110-7FF3-F7A616117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103" y="4565564"/>
            <a:ext cx="3388308" cy="218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AD145DE4-EFD7-1D51-7D33-EFABEA674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079" y="4565565"/>
            <a:ext cx="2751953" cy="218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E9EF88C7-A80F-9DFB-43C7-718A26D13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459" y="4565565"/>
            <a:ext cx="2780000" cy="218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6D36FB9-5400-92EA-3708-366D24735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917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0AE91-9D47-4980-2006-C90EE1FA6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CONTEXTO/PROBLEMÁTICA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2A99E4C-43C8-3CAD-7F29-0C9CE321D25E}"/>
              </a:ext>
            </a:extLst>
          </p:cNvPr>
          <p:cNvSpPr txBox="1"/>
          <p:nvPr/>
        </p:nvSpPr>
        <p:spPr>
          <a:xfrm>
            <a:off x="691451" y="1782432"/>
            <a:ext cx="108059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MNIST (</a:t>
            </a:r>
            <a:r>
              <a:rPr lang="pt-BR" dirty="0" err="1"/>
              <a:t>Modified</a:t>
            </a:r>
            <a:r>
              <a:rPr lang="pt-BR" dirty="0"/>
              <a:t> </a:t>
            </a:r>
            <a:r>
              <a:rPr lang="pt-BR" dirty="0" err="1"/>
              <a:t>National</a:t>
            </a:r>
            <a:r>
              <a:rPr lang="pt-BR" dirty="0"/>
              <a:t> </a:t>
            </a:r>
            <a:r>
              <a:rPr lang="pt-BR" dirty="0" err="1"/>
              <a:t>Institute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Standards </a:t>
            </a:r>
            <a:r>
              <a:rPr lang="pt-BR" dirty="0" err="1"/>
              <a:t>and</a:t>
            </a:r>
            <a:r>
              <a:rPr lang="pt-BR" dirty="0"/>
              <a:t> Technology) é um dos conjuntos de dados mais populares para treino e teste de algoritmos de classificação de imagens.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Ele é composto por </a:t>
            </a:r>
            <a:r>
              <a:rPr lang="pt-BR" b="1" dirty="0"/>
              <a:t>70.000 imagens</a:t>
            </a:r>
            <a:r>
              <a:rPr lang="pt-BR" dirty="0"/>
              <a:t> de dígitos manuscritos de </a:t>
            </a:r>
            <a:r>
              <a:rPr lang="pt-BR" b="1" dirty="0"/>
              <a:t>0 a 9</a:t>
            </a:r>
            <a:r>
              <a:rPr lang="pt-BR" dirty="0"/>
              <a:t>, sendo </a:t>
            </a:r>
            <a:r>
              <a:rPr lang="pt-BR" b="1" dirty="0"/>
              <a:t>60.000 imagens</a:t>
            </a:r>
            <a:r>
              <a:rPr lang="pt-BR" dirty="0"/>
              <a:t> para treinamento e </a:t>
            </a:r>
            <a:r>
              <a:rPr lang="pt-BR" b="1" dirty="0"/>
              <a:t>10.000 imagens</a:t>
            </a:r>
            <a:r>
              <a:rPr lang="pt-BR" dirty="0"/>
              <a:t> para teste.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Cada imagem é em </a:t>
            </a:r>
            <a:r>
              <a:rPr lang="pt-BR" b="1" dirty="0"/>
              <a:t>escala de cinza</a:t>
            </a:r>
            <a:r>
              <a:rPr lang="pt-BR" dirty="0"/>
              <a:t>, com tamanho </a:t>
            </a:r>
            <a:r>
              <a:rPr lang="pt-BR" b="1" dirty="0"/>
              <a:t>28x28 pixels</a:t>
            </a:r>
            <a:r>
              <a:rPr lang="pt-BR" dirty="0"/>
              <a:t>.</a:t>
            </a:r>
            <a:br>
              <a:rPr lang="pt-BR" dirty="0"/>
            </a:br>
            <a:r>
              <a:rPr lang="pt-BR" dirty="0"/>
              <a:t>As imagens são simples e centralizadas, focadas em representar a forma dos dígitos com diferentes estilos de escrita manual.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MNIST é amplamente utilizado como um </a:t>
            </a:r>
            <a:r>
              <a:rPr lang="pt-BR" b="1" dirty="0"/>
              <a:t>padrão de referência ("benchmark")</a:t>
            </a:r>
            <a:r>
              <a:rPr lang="pt-BR" dirty="0"/>
              <a:t> para testar algoritmos de Machine Learning, especialmente Redes Neurais, por ser fácil de manipular mas ainda desafiador o suficiente para validar modelos de classificação.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F28F2BC-7262-4CA4-CD0A-F281AD132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https://docs.ultralytics.com/pt/datasets/classify/mnist/#extended-mnist-emnist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915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81B2C-D3F2-E143-7EF3-CB06858ED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5658EE-FF60-83E5-CF3E-1BD026732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7D761D2-36B9-F2E9-90EA-C2FD990E7981}"/>
              </a:ext>
            </a:extLst>
          </p:cNvPr>
          <p:cNvSpPr txBox="1"/>
          <p:nvPr/>
        </p:nvSpPr>
        <p:spPr>
          <a:xfrm>
            <a:off x="658268" y="1697239"/>
            <a:ext cx="105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TANH: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EA3BD2-9E39-5ED9-0928-A0168E93A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561" y="1823297"/>
            <a:ext cx="7412854" cy="129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066BD8B-59C8-C2AE-EE73-A5E4E2C97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561" y="3117650"/>
            <a:ext cx="7412854" cy="129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91222204-AF7F-A5F0-24A7-BDC6718D7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570" y="4540557"/>
            <a:ext cx="3163331" cy="204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7C8DA73A-D25E-6BCA-EB04-1BBC5C20F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466" y="4540557"/>
            <a:ext cx="2574740" cy="204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9945B037-EF26-1A6D-76C2-D43925AAD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122" y="4540557"/>
            <a:ext cx="2600980" cy="204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DE733444-EAA0-55CE-DACF-F5EC2529A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569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E78F9-ACD1-D8CA-1E5E-417A96559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9A6E6F-46E9-C7F3-8FA8-4F50F4730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DISCUSSÃO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E3BFA16-F96C-4969-B9E3-3358E1739598}"/>
              </a:ext>
            </a:extLst>
          </p:cNvPr>
          <p:cNvSpPr txBox="1"/>
          <p:nvPr/>
        </p:nvSpPr>
        <p:spPr>
          <a:xfrm>
            <a:off x="986741" y="1912422"/>
            <a:ext cx="8333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Realizado Comparativo entre as funções de ativação utilizando as seguintes métricas: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4DDF156-8B52-4BD7-A49A-EDD0633FB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030" y="2388286"/>
            <a:ext cx="5355129" cy="420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F339EEE-6873-98D5-AC8C-B2C5D1715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13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E78F9-ACD1-D8CA-1E5E-417A96559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9A6E6F-46E9-C7F3-8FA8-4F50F4730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C7CC6F9-DDFE-289D-0AE2-0689A9B7A877}"/>
              </a:ext>
            </a:extLst>
          </p:cNvPr>
          <p:cNvSpPr txBox="1"/>
          <p:nvPr/>
        </p:nvSpPr>
        <p:spPr>
          <a:xfrm>
            <a:off x="986740" y="1583949"/>
            <a:ext cx="1031453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Com os resultados obtidos foi possível constatar: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/>
              <a:t>Relu</a:t>
            </a:r>
            <a:r>
              <a:rPr lang="pt-BR" dirty="0"/>
              <a:t> com melhor performance: Mantém gradientes significativos para valores positivos de entrada, o que ajuda no aprendizado profundo e mais rápido.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/>
              <a:t>Sigmoid</a:t>
            </a:r>
            <a:r>
              <a:rPr lang="pt-BR" dirty="0"/>
              <a:t> com performance intermediária: Valores muito grandes ou pequenos de entrada levam a gradientes quase nulos, logo a um aprendizado mais lento.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/>
              <a:t>Tanh</a:t>
            </a:r>
            <a:r>
              <a:rPr lang="pt-BR" dirty="0"/>
              <a:t> com pior performance: Convergência lenta, possível dificuldade de generalização, especialmente em </a:t>
            </a:r>
            <a:r>
              <a:rPr lang="pt-BR" dirty="0" err="1"/>
              <a:t>datasets</a:t>
            </a:r>
            <a:r>
              <a:rPr lang="pt-BR" dirty="0"/>
              <a:t> grandes como MNIST.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Quando inserido uma maior quantidade de camadas ocultas e um erro gaussiano maior: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/>
              <a:t>Tanh</a:t>
            </a:r>
            <a:r>
              <a:rPr lang="pt-BR" dirty="0"/>
              <a:t> se tornou melhor que </a:t>
            </a:r>
            <a:r>
              <a:rPr lang="pt-BR" dirty="0" err="1"/>
              <a:t>Sigmoid</a:t>
            </a:r>
            <a:r>
              <a:rPr lang="pt-BR" dirty="0"/>
              <a:t>: Em redes mais profundas, a </a:t>
            </a:r>
            <a:r>
              <a:rPr lang="pt-BR" dirty="0" err="1"/>
              <a:t>Tanh</a:t>
            </a:r>
            <a:r>
              <a:rPr lang="pt-BR" dirty="0"/>
              <a:t> preserva melhor a informação do gradiente, A </a:t>
            </a:r>
            <a:r>
              <a:rPr lang="pt-BR" dirty="0" err="1"/>
              <a:t>Tanh</a:t>
            </a:r>
            <a:r>
              <a:rPr lang="pt-BR" dirty="0"/>
              <a:t> suaviza o ruído porque suas saídas estão mais equilibradas entre -1 e 1, reduzindo o impacto de pequenas perturbações.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Possíveis </a:t>
            </a:r>
            <a:r>
              <a:rPr lang="pt-BR"/>
              <a:t>melhorias futuras</a:t>
            </a:r>
            <a:r>
              <a:rPr lang="pt-BR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Aumento de quantidade de camadas ocultas e neurônios.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lvl="1"/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5011882-9A6E-8799-8E8B-735929CFC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https://www.geeksforgeeks.org/tanh-vs-sigmoid-vs-relu/</a:t>
            </a:r>
            <a:endParaRPr lang="pt-B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063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A7542-D0A1-9572-0FBE-CB40927DC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4FCB7-C5A5-E169-AB34-A20A287A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CONTEXTO/PROBLEMÁTICA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F3B9CAB-FF3F-F4A1-C9D2-92BE890A779A}"/>
              </a:ext>
            </a:extLst>
          </p:cNvPr>
          <p:cNvSpPr txBox="1"/>
          <p:nvPr/>
        </p:nvSpPr>
        <p:spPr>
          <a:xfrm>
            <a:off x="691451" y="1782432"/>
            <a:ext cx="1080592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 escolha da função de ativação é um dos fatores críticos para o desempenho de Redes Neurais Artificiais (RNA), principalmente em tarefas de classificação como no </a:t>
            </a:r>
            <a:r>
              <a:rPr lang="pt-BR" dirty="0" err="1"/>
              <a:t>dataset</a:t>
            </a:r>
            <a:r>
              <a:rPr lang="pt-BR" dirty="0"/>
              <a:t> MNIST.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Cada função de ativação (</a:t>
            </a:r>
            <a:r>
              <a:rPr lang="pt-BR" dirty="0" err="1"/>
              <a:t>ReLU</a:t>
            </a:r>
            <a:r>
              <a:rPr lang="pt-BR" dirty="0"/>
              <a:t>, </a:t>
            </a:r>
            <a:r>
              <a:rPr lang="pt-BR" dirty="0" err="1"/>
              <a:t>Sigmoid</a:t>
            </a:r>
            <a:r>
              <a:rPr lang="pt-BR" dirty="0"/>
              <a:t> e </a:t>
            </a:r>
            <a:r>
              <a:rPr lang="pt-BR" dirty="0" err="1"/>
              <a:t>Tanh</a:t>
            </a:r>
            <a:r>
              <a:rPr lang="pt-BR" dirty="0"/>
              <a:t>) possui características distintas que afetam a capacidade de aprendizado, a propagação do gradiente e a robustez do modelo a ruídos nos dados de entrada.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Além disso, em cenários práticos, os dados reais frequentemente apresentam algum nível de ruído, o que pode impactar significativamente a performance de classificadores.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Avaliar como diferentes ativações reagem a esse ruído permite entender melhor a estabilidade e a capacidade de generalização dos modelos.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Portanto, o problema tratado é: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/>
              <a:t>Comparar</a:t>
            </a:r>
            <a:r>
              <a:rPr lang="pt-BR" dirty="0"/>
              <a:t> o comportamento de diferentes funções de ativação em termos de </a:t>
            </a:r>
            <a:r>
              <a:rPr lang="pt-BR" b="1" dirty="0"/>
              <a:t>acurácia</a:t>
            </a:r>
            <a:r>
              <a:rPr lang="pt-BR" dirty="0"/>
              <a:t> e </a:t>
            </a:r>
            <a:r>
              <a:rPr lang="pt-BR" b="1" dirty="0"/>
              <a:t>robustez</a:t>
            </a:r>
            <a:r>
              <a:rPr lang="pt-BR" dirty="0"/>
              <a:t> em Redes MLP.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/>
              <a:t>Analisar</a:t>
            </a:r>
            <a:r>
              <a:rPr lang="pt-BR" dirty="0"/>
              <a:t> o impacto da introdução de ruído gaussiano nos dados sobre a performance das redes com diferentes ativações.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Essa análise é relevante para projetar sistemas de classificação mais eficientes e confiáveis em aplicações práticas que envolvam dados ruidosos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7254F75-5DDD-9CF8-1569-597DC37C2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585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A7542-D0A1-9572-0FBE-CB40927DC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4FCB7-C5A5-E169-AB34-A20A287A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CONTEXTO/PROBLEMÁTICA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10D3B494-8483-9600-82E2-0149863DB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604858"/>
              </p:ext>
            </p:extLst>
          </p:nvPr>
        </p:nvGraphicFramePr>
        <p:xfrm>
          <a:off x="1481041" y="1814628"/>
          <a:ext cx="8755960" cy="3871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8990">
                  <a:extLst>
                    <a:ext uri="{9D8B030D-6E8A-4147-A177-3AD203B41FA5}">
                      <a16:colId xmlns:a16="http://schemas.microsoft.com/office/drawing/2014/main" val="2194057827"/>
                    </a:ext>
                  </a:extLst>
                </a:gridCol>
                <a:gridCol w="2188990">
                  <a:extLst>
                    <a:ext uri="{9D8B030D-6E8A-4147-A177-3AD203B41FA5}">
                      <a16:colId xmlns:a16="http://schemas.microsoft.com/office/drawing/2014/main" val="1196019867"/>
                    </a:ext>
                  </a:extLst>
                </a:gridCol>
                <a:gridCol w="2188990">
                  <a:extLst>
                    <a:ext uri="{9D8B030D-6E8A-4147-A177-3AD203B41FA5}">
                      <a16:colId xmlns:a16="http://schemas.microsoft.com/office/drawing/2014/main" val="2274993473"/>
                    </a:ext>
                  </a:extLst>
                </a:gridCol>
                <a:gridCol w="2188990">
                  <a:extLst>
                    <a:ext uri="{9D8B030D-6E8A-4147-A177-3AD203B41FA5}">
                      <a16:colId xmlns:a16="http://schemas.microsoft.com/office/drawing/2014/main" val="2757138076"/>
                    </a:ext>
                  </a:extLst>
                </a:gridCol>
              </a:tblGrid>
              <a:tr h="60583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Critério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ReLU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Sigmoid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TanH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55647431"/>
                  </a:ext>
                </a:extLst>
              </a:tr>
              <a:tr h="65386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Fórmula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64844220"/>
                  </a:ext>
                </a:extLst>
              </a:tr>
              <a:tr h="32037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Intervalo de saída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[0, ∞)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(0, 1)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(–1, 1)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50059657"/>
                  </a:ext>
                </a:extLst>
              </a:tr>
              <a:tr h="32037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Vantagens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Simples e eficiente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Suave e </a:t>
                      </a:r>
                      <a:r>
                        <a:rPr lang="pt-B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diferenciável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Saída centrada em zero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48983698"/>
                  </a:ext>
                </a:extLst>
              </a:tr>
              <a:tr h="32037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Evita saturação positiva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Boa para saída binária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Melhor que </a:t>
                      </a:r>
                      <a:r>
                        <a:rPr lang="pt-B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sigmoid</a:t>
                      </a:r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para redes profundas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81845828"/>
                  </a:ext>
                </a:extLst>
              </a:tr>
              <a:tr h="32037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Rápido de treinar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96931941"/>
                  </a:ext>
                </a:extLst>
              </a:tr>
              <a:tr h="32037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Desvantagens</a:t>
                      </a: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Pode causar “neurônios mortos” (gradiente 0 para x &lt; 0)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Gradiente desaparece em extremos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Também sofre com gradiente pequeno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53691807"/>
                  </a:ext>
                </a:extLst>
              </a:tr>
              <a:tr h="32037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Saída não centrada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Sensível a ruído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8533347"/>
                  </a:ext>
                </a:extLst>
              </a:tr>
              <a:tr h="32037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Uso típico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Camadas ocultas em redes profundas ou com ruído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Camada de saída em classificação binária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Camadas ocultas em redes moderadas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3396580"/>
                  </a:ext>
                </a:extLst>
              </a:tr>
              <a:tr h="32037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Robustez ao ruído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Alta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Média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Baixa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85105266"/>
                  </a:ext>
                </a:extLst>
              </a:tr>
            </a:tbl>
          </a:graphicData>
        </a:graphic>
      </p:graphicFrame>
      <p:pic>
        <p:nvPicPr>
          <p:cNvPr id="9" name="Imagem 8" descr="Tabela&#10;&#10;O conteúdo gerado por IA pode estar incorreto.">
            <a:extLst>
              <a:ext uri="{FF2B5EF4-FFF2-40B4-BE49-F238E27FC236}">
                <a16:creationId xmlns:a16="http://schemas.microsoft.com/office/drawing/2014/main" id="{3A4CFE50-5A6D-EA75-4DEE-C32A0F18D1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961" t="21642" r="2481" b="66767"/>
          <a:stretch/>
        </p:blipFill>
        <p:spPr>
          <a:xfrm>
            <a:off x="3726472" y="2456762"/>
            <a:ext cx="2049814" cy="573665"/>
          </a:xfrm>
          <a:prstGeom prst="rect">
            <a:avLst/>
          </a:prstGeom>
        </p:spPr>
      </p:pic>
      <p:pic>
        <p:nvPicPr>
          <p:cNvPr id="10" name="Imagem 9" descr="Tabela&#10;&#10;O conteúdo gerado por IA pode estar incorreto.">
            <a:extLst>
              <a:ext uri="{FF2B5EF4-FFF2-40B4-BE49-F238E27FC236}">
                <a16:creationId xmlns:a16="http://schemas.microsoft.com/office/drawing/2014/main" id="{F883EDAE-1545-06F1-AA36-84D2923BCA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868" t="21277" r="33097" b="66671"/>
          <a:stretch/>
        </p:blipFill>
        <p:spPr>
          <a:xfrm>
            <a:off x="8297800" y="2456761"/>
            <a:ext cx="1774476" cy="573665"/>
          </a:xfrm>
          <a:prstGeom prst="rect">
            <a:avLst/>
          </a:prstGeom>
        </p:spPr>
      </p:pic>
      <p:pic>
        <p:nvPicPr>
          <p:cNvPr id="11" name="Imagem 10" descr="Tabela&#10;&#10;O conteúdo gerado por IA pode estar incorreto.">
            <a:extLst>
              <a:ext uri="{FF2B5EF4-FFF2-40B4-BE49-F238E27FC236}">
                <a16:creationId xmlns:a16="http://schemas.microsoft.com/office/drawing/2014/main" id="{95E80F65-F8A5-BCFA-596B-4F4EA9F3C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52" t="21450" r="59604" b="66915"/>
          <a:stretch/>
        </p:blipFill>
        <p:spPr>
          <a:xfrm>
            <a:off x="6134021" y="2456761"/>
            <a:ext cx="1588760" cy="573665"/>
          </a:xfrm>
          <a:prstGeom prst="rect">
            <a:avLst/>
          </a:prstGeo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BCAA643-4C4B-160B-FDD1-B24F1FA0D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>
                <a:hlinkClick r:id="rId3"/>
              </a:rPr>
              <a:t>https://www.aitude.com/comparison-of-sigmoid-tanh-and-relu-activation-functions/</a:t>
            </a:r>
            <a:endParaRPr lang="pt-B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917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44A38-1EBD-9091-9ED1-343075D7B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C66442-6068-BA84-3B11-D74926D23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 GERAL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BE0F3F7-28C4-56B5-8F7C-361526EBE5A7}"/>
              </a:ext>
            </a:extLst>
          </p:cNvPr>
          <p:cNvSpPr txBox="1"/>
          <p:nvPr/>
        </p:nvSpPr>
        <p:spPr>
          <a:xfrm>
            <a:off x="691451" y="1782432"/>
            <a:ext cx="108059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 Avaliar qual função de ativação (</a:t>
            </a:r>
            <a:r>
              <a:rPr lang="pt-BR" dirty="0" err="1"/>
              <a:t>ReLU</a:t>
            </a:r>
            <a:r>
              <a:rPr lang="pt-BR" dirty="0"/>
              <a:t>, </a:t>
            </a:r>
            <a:r>
              <a:rPr lang="pt-BR" dirty="0" err="1"/>
              <a:t>Sigmoid</a:t>
            </a:r>
            <a:r>
              <a:rPr lang="pt-BR" dirty="0"/>
              <a:t> ou </a:t>
            </a:r>
            <a:r>
              <a:rPr lang="pt-BR" dirty="0" err="1"/>
              <a:t>Tanh</a:t>
            </a:r>
            <a:r>
              <a:rPr lang="pt-BR" dirty="0"/>
              <a:t>) é mais robusta ao ruído em imagens do MNIST e proporciona melhor acurácia de classificação.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 Investigar o impacto da profundidade da rede, comparando redes com uma e múltiplas camadas ocultas para entender se arquiteturas mais profundas conseguem mitigar ou amplificar os efeitos do ruído.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 Identificar padrões de comportamento que possam orientar futuras escolhas de arquiteturas e funções de ativação para problemas de classificação em ambientes ruidosos.</a:t>
            </a:r>
          </a:p>
          <a:p>
            <a:pPr>
              <a:buNone/>
            </a:pPr>
            <a:r>
              <a:rPr lang="pt-BR" dirty="0"/>
              <a:t>Especificamente, espera-se: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 Determinar se funções não lineares suaves (como </a:t>
            </a:r>
            <a:r>
              <a:rPr lang="pt-BR" dirty="0" err="1"/>
              <a:t>Sigmoid</a:t>
            </a:r>
            <a:r>
              <a:rPr lang="pt-BR" dirty="0"/>
              <a:t> e </a:t>
            </a:r>
            <a:r>
              <a:rPr lang="pt-BR" dirty="0" err="1"/>
              <a:t>Tanh</a:t>
            </a:r>
            <a:r>
              <a:rPr lang="pt-BR" dirty="0"/>
              <a:t>) apresentam maior degradação de desempenho sob ruído em comparação à </a:t>
            </a:r>
            <a:r>
              <a:rPr lang="pt-BR" dirty="0" err="1"/>
              <a:t>ReLU</a:t>
            </a:r>
            <a:r>
              <a:rPr lang="pt-B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 Observar se redes mais profundas melhoram ou pioram a robustez quando expostas a ruído gaussiano.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259906A-6C93-62DC-8B26-F31D86823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319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5EF2C-4712-86C0-FD24-BDF6A966A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692D28-5E62-A786-7560-88AF07B82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METODOLOGIA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A9D8FA4-D95C-80AF-3DD7-11FE32AFF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m 4" descr="Gráfico&#10;&#10;O conteúdo gerado por IA pode estar incorreto.">
            <a:extLst>
              <a:ext uri="{FF2B5EF4-FFF2-40B4-BE49-F238E27FC236}">
                <a16:creationId xmlns:a16="http://schemas.microsoft.com/office/drawing/2014/main" id="{CD2505A2-0BA0-C053-5014-60A7805EF8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377"/>
          <a:stretch/>
        </p:blipFill>
        <p:spPr>
          <a:xfrm>
            <a:off x="575350" y="2097088"/>
            <a:ext cx="4969785" cy="3922861"/>
          </a:xfrm>
          <a:prstGeom prst="rect">
            <a:avLst/>
          </a:prstGeom>
        </p:spPr>
      </p:pic>
      <p:pic>
        <p:nvPicPr>
          <p:cNvPr id="7" name="Imagem 6" descr="Gráfico&#10;&#10;O conteúdo gerado por IA pode estar incorreto.">
            <a:extLst>
              <a:ext uri="{FF2B5EF4-FFF2-40B4-BE49-F238E27FC236}">
                <a16:creationId xmlns:a16="http://schemas.microsoft.com/office/drawing/2014/main" id="{8ACB1609-EC0E-85A3-37F5-377803CB60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095"/>
          <a:stretch/>
        </p:blipFill>
        <p:spPr>
          <a:xfrm>
            <a:off x="5898887" y="2097088"/>
            <a:ext cx="5823921" cy="392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17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5EF2C-4712-86C0-FD24-BDF6A966A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692D28-5E62-A786-7560-88AF07B82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METODOLOGIA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1D83EBA-B62F-3551-2C6F-D5424FA7E242}"/>
              </a:ext>
            </a:extLst>
          </p:cNvPr>
          <p:cNvSpPr txBox="1"/>
          <p:nvPr/>
        </p:nvSpPr>
        <p:spPr>
          <a:xfrm>
            <a:off x="691451" y="1782432"/>
            <a:ext cx="1080592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 Para comparar as funções de ativação </a:t>
            </a:r>
            <a:r>
              <a:rPr lang="pt-BR" dirty="0" err="1"/>
              <a:t>Relu</a:t>
            </a:r>
            <a:r>
              <a:rPr lang="pt-BR" dirty="0"/>
              <a:t>, </a:t>
            </a:r>
            <a:r>
              <a:rPr lang="pt-BR" dirty="0" err="1"/>
              <a:t>Sigmoid</a:t>
            </a:r>
            <a:r>
              <a:rPr lang="pt-BR" dirty="0"/>
              <a:t> e </a:t>
            </a:r>
            <a:r>
              <a:rPr lang="pt-BR" dirty="0" err="1"/>
              <a:t>Tanh</a:t>
            </a:r>
            <a:r>
              <a:rPr lang="pt-BR" dirty="0"/>
              <a:t>, foram realizados 4 experimentos nos quais foram treinados e testados utilizando as seguintes categorias: </a:t>
            </a:r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/>
              <a:t> Quantidade de neurônios na camada oculta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/>
              <a:t> Ruído Gaussiano aplicado nos testes.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/>
              <a:t> Batch </a:t>
            </a:r>
            <a:r>
              <a:rPr lang="pt-BR" dirty="0" err="1"/>
              <a:t>Size</a:t>
            </a:r>
            <a:r>
              <a:rPr lang="pt-BR" dirty="0"/>
              <a:t> utilizado.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/>
              <a:t> Learning Rate utilizado.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/>
              <a:t> Quantidade de Épocas.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/>
              <a:t> Acurácia do treinamento.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/>
              <a:t> Acurácia do teste sem ruído.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/>
              <a:t> Acurácia do teste com ruído.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6C6A66D-2AF9-F99F-C2D3-99C4A9446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114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E1F40-A71F-B4E1-5916-08AC94C01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4222AA-2AB8-2BE9-3A03-7170B6814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FF4AB4F-5665-CFC1-C713-206D07F53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876" y="2176502"/>
            <a:ext cx="9877152" cy="125249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687322E-4D9C-82EE-09CF-3F62076E4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474" y="3655072"/>
            <a:ext cx="6691877" cy="293948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94983F5-3D85-2D52-452F-5749C5A6F12B}"/>
              </a:ext>
            </a:extLst>
          </p:cNvPr>
          <p:cNvSpPr txBox="1"/>
          <p:nvPr/>
        </p:nvSpPr>
        <p:spPr>
          <a:xfrm>
            <a:off x="1038876" y="1765764"/>
            <a:ext cx="1914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Experimento 1: 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DAE6AE4-FCFB-7CC3-4697-8F25E19A2FE6}"/>
              </a:ext>
            </a:extLst>
          </p:cNvPr>
          <p:cNvSpPr/>
          <p:nvPr/>
        </p:nvSpPr>
        <p:spPr>
          <a:xfrm>
            <a:off x="6489578" y="2747480"/>
            <a:ext cx="4426450" cy="681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00F928-0271-6273-F51F-32408A73C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085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81B2C-D3F2-E143-7EF3-CB06858ED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5658EE-FF60-83E5-CF3E-1BD026732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401602C-B42C-7FD7-AC66-096A14C4FD71}"/>
              </a:ext>
            </a:extLst>
          </p:cNvPr>
          <p:cNvSpPr txBox="1"/>
          <p:nvPr/>
        </p:nvSpPr>
        <p:spPr>
          <a:xfrm>
            <a:off x="658268" y="1647246"/>
            <a:ext cx="966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RELU: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CA86E1D3-050C-EE62-36E1-950B7CD90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467" y="4696213"/>
            <a:ext cx="2566670" cy="204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99298FCC-4B92-0D5A-67DE-11D97BF3C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4696213"/>
            <a:ext cx="2592827" cy="204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2DD7E1-0915-6E24-D7C4-CA3667E87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234" y="4696213"/>
            <a:ext cx="3160181" cy="204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138EA2-90BF-938E-F4ED-D9B0B175F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725" y="1849381"/>
            <a:ext cx="7854999" cy="137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6E53164-6391-2804-4A8A-E8980C288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725" y="3220937"/>
            <a:ext cx="7854999" cy="137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263A89F8-EE9C-669F-297C-65CF1C994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1023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0</TotalTime>
  <Words>920</Words>
  <Application>Microsoft Office PowerPoint</Application>
  <PresentationFormat>Widescreen</PresentationFormat>
  <Paragraphs>113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8" baseType="lpstr">
      <vt:lpstr>Aptos Narrow</vt:lpstr>
      <vt:lpstr>Arial</vt:lpstr>
      <vt:lpstr>Calibri</vt:lpstr>
      <vt:lpstr>Lato Extended</vt:lpstr>
      <vt:lpstr>Tw Cen MT</vt:lpstr>
      <vt:lpstr>Circuito</vt:lpstr>
      <vt:lpstr>Projeto 1 — Classificação de Dígitos com Redes Neurais Artificiais (RNA) no MNIST </vt:lpstr>
      <vt:lpstr>CONTEXTO/PROBLEMÁTICA</vt:lpstr>
      <vt:lpstr>CONTEXTO/PROBLEMÁTICA</vt:lpstr>
      <vt:lpstr>CONTEXTO/PROBLEMÁTICA</vt:lpstr>
      <vt:lpstr>OBJETIVO GERAL</vt:lpstr>
      <vt:lpstr>METODOLOGIA</vt:lpstr>
      <vt:lpstr>METODOLOGIA</vt:lpstr>
      <vt:lpstr>RESULTADOS</vt:lpstr>
      <vt:lpstr>RESULTADOS </vt:lpstr>
      <vt:lpstr>RESULTADOS </vt:lpstr>
      <vt:lpstr>RESULTADOS </vt:lpstr>
      <vt:lpstr>RESULTADOS </vt:lpstr>
      <vt:lpstr>RESULTADOS </vt:lpstr>
      <vt:lpstr>RESULTADOS </vt:lpstr>
      <vt:lpstr>RESULTADOS </vt:lpstr>
      <vt:lpstr>RESULTADOS </vt:lpstr>
      <vt:lpstr>RESULTADOS </vt:lpstr>
      <vt:lpstr>RESULTADOS </vt:lpstr>
      <vt:lpstr>RESULTADOS </vt:lpstr>
      <vt:lpstr>RESULTADOS </vt:lpstr>
      <vt:lpstr>DISCUSSÃO</vt:lpstr>
      <vt:lpstr>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1 — Classificação de Dígitos com Redes Neurais Artificiais (RNA) no MNIST </dc:title>
  <dc:creator>ADRIANO PEDRO COUTO DOS SANTOS</dc:creator>
  <cp:lastModifiedBy>ADRIANO PEDRO COUTO DOS SANTOS</cp:lastModifiedBy>
  <cp:revision>10</cp:revision>
  <dcterms:created xsi:type="dcterms:W3CDTF">2025-04-29T00:24:24Z</dcterms:created>
  <dcterms:modified xsi:type="dcterms:W3CDTF">2025-05-06T02:16:28Z</dcterms:modified>
</cp:coreProperties>
</file>